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66" r:id="rId5"/>
    <p:sldId id="258" r:id="rId6"/>
    <p:sldId id="259" r:id="rId7"/>
    <p:sldId id="269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D02D65-22EA-4FB0-AD31-2CDF1F83A47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C92CD4-4427-432D-8498-3B84A988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3730" y="548680"/>
            <a:ext cx="7710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 опыта работы учителя</a:t>
            </a:r>
            <a:r>
              <a:rPr kumimoji="0" lang="ru-RU" sz="4000" b="1" i="1" u="none" strike="noStrike" kern="0" cap="none" spc="0" normalizeH="0" noProof="0" dirty="0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технологии МОУ СОШ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noProof="0" dirty="0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с. </a:t>
            </a:r>
            <a:r>
              <a:rPr kumimoji="0" lang="ru-RU" sz="4000" b="1" i="1" u="none" strike="noStrike" kern="0" cap="none" spc="0" normalizeH="0" noProof="0" dirty="0" err="1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Свищёвки</a:t>
            </a:r>
            <a:r>
              <a:rPr kumimoji="0" lang="ru-RU" sz="4000" b="1" i="1" u="none" strike="noStrike" kern="0" cap="none" spc="0" normalizeH="0" noProof="0" dirty="0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им. П. И. </a:t>
            </a:r>
            <a:r>
              <a:rPr kumimoji="0" lang="ru-RU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Мацыгина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Белинского района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Парфёнова Е.В.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6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700808"/>
            <a:ext cx="4536504" cy="857032"/>
          </a:xfrm>
        </p:spPr>
        <p:txBody>
          <a:bodyPr/>
          <a:lstStyle/>
          <a:p>
            <a:pPr algn="l"/>
            <a:r>
              <a:rPr lang="ru-RU" sz="2800" dirty="0" smtClean="0"/>
              <a:t>     </a:t>
            </a:r>
            <a:r>
              <a:rPr lang="ru-RU" sz="2400" dirty="0" smtClean="0"/>
              <a:t>Работа </a:t>
            </a:r>
            <a:br>
              <a:rPr lang="ru-RU" sz="2400" dirty="0" smtClean="0"/>
            </a:br>
            <a:r>
              <a:rPr lang="ru-RU" sz="2400" dirty="0" smtClean="0"/>
              <a:t>« Разделочная доска»,</a:t>
            </a:r>
            <a:br>
              <a:rPr lang="ru-RU" sz="2400" dirty="0" smtClean="0"/>
            </a:br>
            <a:r>
              <a:rPr lang="ru-RU" sz="2400" dirty="0" smtClean="0"/>
              <a:t>    роспись гуашью.</a:t>
            </a:r>
            <a:br>
              <a:rPr lang="ru-RU" sz="2400" dirty="0" smtClean="0"/>
            </a:br>
            <a:r>
              <a:rPr lang="ru-RU" sz="2400" dirty="0" smtClean="0"/>
              <a:t>Выполнила ученица 11 класса Кузина Елена 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6" r="8971"/>
          <a:stretch/>
        </p:blipFill>
        <p:spPr bwMode="auto">
          <a:xfrm rot="5168234">
            <a:off x="-104799" y="1730005"/>
            <a:ext cx="502907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36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653136"/>
            <a:ext cx="6512511" cy="1719064"/>
          </a:xfrm>
        </p:spPr>
        <p:txBody>
          <a:bodyPr/>
          <a:lstStyle/>
          <a:p>
            <a:r>
              <a:rPr lang="ru-RU" sz="3600" dirty="0" smtClean="0"/>
              <a:t>Работа девочек </a:t>
            </a:r>
            <a:br>
              <a:rPr lang="ru-RU" sz="3600" dirty="0" smtClean="0"/>
            </a:br>
            <a:r>
              <a:rPr lang="ru-RU" sz="3600" dirty="0" smtClean="0"/>
              <a:t>10 класса на уроке технологии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16441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771353" cy="313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78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27584" y="5301208"/>
            <a:ext cx="3346704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5373216"/>
            <a:ext cx="3346704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15908"/>
            <a:ext cx="6512511" cy="1143000"/>
          </a:xfrm>
        </p:spPr>
        <p:txBody>
          <a:bodyPr/>
          <a:lstStyle/>
          <a:p>
            <a:r>
              <a:rPr lang="ru-RU" sz="3200" dirty="0" smtClean="0"/>
              <a:t>Ремонт инвентаря для работы на школьном участ</a:t>
            </a:r>
            <a:r>
              <a:rPr lang="ru-RU" sz="3600" dirty="0" smtClean="0"/>
              <a:t>ке</a:t>
            </a:r>
            <a:endParaRPr lang="ru-RU" sz="36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25" y="1400465"/>
            <a:ext cx="4276091" cy="310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05017"/>
            <a:ext cx="4608512" cy="371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43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209800"/>
            <a:ext cx="4079644" cy="1258493"/>
          </a:xfrm>
        </p:spPr>
        <p:txBody>
          <a:bodyPr/>
          <a:lstStyle/>
          <a:p>
            <a:r>
              <a:rPr lang="ru-RU" dirty="0" smtClean="0"/>
              <a:t>Работа «Рамка» ученицы 10 класса </a:t>
            </a:r>
            <a:br>
              <a:rPr lang="ru-RU" dirty="0" smtClean="0"/>
            </a:br>
            <a:r>
              <a:rPr lang="ru-RU" dirty="0" smtClean="0"/>
              <a:t>Елисеевой Инны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600400" cy="566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83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143000"/>
          </a:xfrm>
        </p:spPr>
        <p:txBody>
          <a:bodyPr/>
          <a:lstStyle/>
          <a:p>
            <a:r>
              <a:rPr lang="ru-RU" sz="3200" dirty="0" smtClean="0"/>
              <a:t>Изготовление модели самолёта</a:t>
            </a:r>
            <a:br>
              <a:rPr lang="ru-RU" sz="3200" dirty="0" smtClean="0"/>
            </a:br>
            <a:r>
              <a:rPr lang="ru-RU" sz="3200" dirty="0" smtClean="0"/>
              <a:t>на кружке « Народные промыслы»</a:t>
            </a:r>
            <a:endParaRPr lang="ru-RU" sz="3200" dirty="0"/>
          </a:p>
        </p:txBody>
      </p:sp>
      <p:pic>
        <p:nvPicPr>
          <p:cNvPr id="2050" name="Picture 2" descr="C:\Users\Пользователь\Desktop\Новая папка (2)\20181010_0917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642" y="2132856"/>
            <a:ext cx="6802170" cy="38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23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4400" dirty="0">
                <a:solidFill>
                  <a:srgbClr val="5DCEAF">
                    <a:lumMod val="50000"/>
                  </a:srgbClr>
                </a:solidFill>
                <a:effectLst/>
                <a:ea typeface="+mn-ea"/>
                <a:cs typeface="+mn-cs"/>
              </a:rPr>
              <a:t>Работаю </a:t>
            </a:r>
            <a:r>
              <a:rPr lang="ru-RU" sz="4400" dirty="0" smtClean="0">
                <a:solidFill>
                  <a:srgbClr val="5DCEAF">
                    <a:lumMod val="50000"/>
                  </a:srgbClr>
                </a:solidFill>
                <a:effectLst/>
                <a:ea typeface="+mn-ea"/>
                <a:cs typeface="+mn-cs"/>
              </a:rPr>
              <a:t>над  проблемой</a:t>
            </a:r>
            <a:r>
              <a:rPr lang="ru-RU" sz="4400" dirty="0">
                <a:solidFill>
                  <a:srgbClr val="5DCEAF">
                    <a:lumMod val="50000"/>
                  </a:srgbClr>
                </a:solidFill>
                <a:effectLst/>
                <a:ea typeface="+mn-ea"/>
                <a:cs typeface="+mn-cs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492896"/>
            <a:ext cx="7344816" cy="3474720"/>
          </a:xfrm>
        </p:spPr>
        <p:txBody>
          <a:bodyPr/>
          <a:lstStyle/>
          <a:p>
            <a:r>
              <a:rPr lang="ru-RU" sz="3600" b="1" dirty="0">
                <a:solidFill>
                  <a:srgbClr val="5DCEAF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Развитие творческих способностей с целью формирования и становления творческой личности на уроках трудового обучения</a:t>
            </a:r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70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04856" cy="4943626"/>
          </a:xfrm>
        </p:spPr>
        <p:txBody>
          <a:bodyPr/>
          <a:lstStyle/>
          <a:p>
            <a:pPr marL="0" lvl="0" indent="0" algn="l">
              <a:spcBef>
                <a:spcPct val="20000"/>
              </a:spcBef>
            </a:pP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методы, используемые  на уроке, должны соответствовать его целям и содержанию, уровню подготовленности учащихся;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б) урок должен быть оснащен  соответствующими  наглядными пособиями. Наглядность целесообразно использовать не только в качестве  иллюстрации, но и как источник  новых знаний,  средства повышения познавательной активности учащихся;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в) важно осуществить индивидуальный подход к учащимся;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г) при формировании  профессиональных знаний, умений и навыков добиваться того, чтобы ученики проявляли  настойчивость  в учении и труде.  Для развития творческого  потенциала учащихся применяются поисковые, проблемные методы, а главное  -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проектный метод обучения.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60648"/>
            <a:ext cx="6840760" cy="789835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Правильный выбор и эффективное применение на уроке методов и средств обучения: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5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4869160"/>
            <a:ext cx="3346704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6199376"/>
            <a:ext cx="3346704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512511" cy="1143000"/>
          </a:xfrm>
        </p:spPr>
        <p:txBody>
          <a:bodyPr/>
          <a:lstStyle/>
          <a:p>
            <a:r>
              <a:rPr lang="ru-RU" sz="2400" dirty="0" smtClean="0"/>
              <a:t>Технология изготовления подставки для карандашей</a:t>
            </a:r>
            <a:r>
              <a:rPr lang="ru-RU" sz="4000" dirty="0" smtClean="0"/>
              <a:t> </a:t>
            </a:r>
            <a:r>
              <a:rPr lang="ru-RU" sz="2400" dirty="0" smtClean="0"/>
              <a:t>« Ёжик»</a:t>
            </a:r>
            <a:endParaRPr lang="ru-RU" sz="2400" dirty="0"/>
          </a:p>
        </p:txBody>
      </p:sp>
      <p:pic>
        <p:nvPicPr>
          <p:cNvPr id="1026" name="Picture 2" descr="C:\Users\Пользователь\Desktop\Новая папка (2)\20181009_10412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55" r="22303"/>
          <a:stretch/>
        </p:blipFill>
        <p:spPr bwMode="auto">
          <a:xfrm>
            <a:off x="107504" y="1556792"/>
            <a:ext cx="3689873" cy="31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Новая папка (2)\20181010_105332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5" r="9943"/>
          <a:stretch/>
        </p:blipFill>
        <p:spPr bwMode="auto">
          <a:xfrm>
            <a:off x="3491880" y="2636912"/>
            <a:ext cx="5019161" cy="35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6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372168"/>
            <a:ext cx="7838256" cy="1143000"/>
          </a:xfrm>
        </p:spPr>
        <p:txBody>
          <a:bodyPr/>
          <a:lstStyle/>
          <a:p>
            <a:pPr algn="l"/>
            <a:r>
              <a:rPr lang="ru-RU" sz="3600" dirty="0" smtClean="0"/>
              <a:t>Изготовление подставки для ножниц « Птичка»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46450" cy="3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5078303" cy="286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08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372168"/>
            <a:ext cx="4237856" cy="1577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Полиневской</a:t>
            </a:r>
            <a:r>
              <a:rPr lang="ru-RU" dirty="0" smtClean="0"/>
              <a:t> </a:t>
            </a:r>
            <a:r>
              <a:rPr lang="ru-RU" dirty="0" err="1" smtClean="0"/>
              <a:t>Ульяны</a:t>
            </a:r>
            <a:r>
              <a:rPr lang="ru-RU" dirty="0" smtClean="0"/>
              <a:t>, ученицы 7 класса</a:t>
            </a:r>
          </a:p>
          <a:p>
            <a:r>
              <a:rPr lang="ru-RU" dirty="0" smtClean="0"/>
              <a:t>« Держатель для ключей»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10017" y="1210218"/>
            <a:ext cx="600359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93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27584" y="4725144"/>
            <a:ext cx="3346704" cy="639762"/>
          </a:xfrm>
        </p:spPr>
        <p:txBody>
          <a:bodyPr/>
          <a:lstStyle/>
          <a:p>
            <a:pPr marL="228600" lvl="0" indent="-182880" algn="l">
              <a:buClr>
                <a:srgbClr val="F14124">
                  <a:lumMod val="75000"/>
                </a:srgbClr>
              </a:buClr>
              <a:buFont typeface="Georgia" pitchFamily="18" charset="0"/>
              <a:buChar char="*"/>
            </a:pPr>
            <a:endParaRPr lang="ru-RU" sz="2200" b="0" dirty="0" smtClean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  <a:p>
            <a:pPr marL="228600" lvl="0" indent="-182880" algn="l">
              <a:buClr>
                <a:srgbClr val="F14124">
                  <a:lumMod val="75000"/>
                </a:srgbClr>
              </a:buClr>
              <a:buFont typeface="Georgia" pitchFamily="18" charset="0"/>
              <a:buChar char="*"/>
            </a:pPr>
            <a:endParaRPr lang="ru-RU" sz="2200" b="0" dirty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  <a:p>
            <a:pPr marL="228600" lvl="0" indent="-182880" algn="l">
              <a:buClr>
                <a:srgbClr val="F14124">
                  <a:lumMod val="75000"/>
                </a:srgbClr>
              </a:buClr>
              <a:buFont typeface="Georgia" pitchFamily="18" charset="0"/>
              <a:buChar char="*"/>
            </a:pPr>
            <a:endParaRPr lang="ru-RU" sz="2200" b="0" dirty="0" smtClean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  <a:p>
            <a:pPr marL="228600" lvl="0" indent="-182880" algn="l">
              <a:buClr>
                <a:srgbClr val="F14124">
                  <a:lumMod val="75000"/>
                </a:srgbClr>
              </a:buClr>
              <a:buFont typeface="Georgia" pitchFamily="18" charset="0"/>
              <a:buChar char="*"/>
            </a:pPr>
            <a:endParaRPr lang="ru-RU" sz="2200" b="0" dirty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  <a:p>
            <a:pPr marL="228600" lvl="0" indent="-182880" algn="l">
              <a:buClr>
                <a:srgbClr val="F14124">
                  <a:lumMod val="75000"/>
                </a:srgbClr>
              </a:buClr>
              <a:buFont typeface="Georgia" pitchFamily="18" charset="0"/>
              <a:buChar char="*"/>
            </a:pPr>
            <a:r>
              <a:rPr lang="ru-RU" sz="2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За </a:t>
            </a:r>
            <a: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работой Гуськов Никита, ученик 7класса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5301208"/>
            <a:ext cx="3346704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-99392"/>
            <a:ext cx="7344816" cy="1143000"/>
          </a:xfrm>
        </p:spPr>
        <p:txBody>
          <a:bodyPr/>
          <a:lstStyle/>
          <a:p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Изготовление щётки из грубых нитей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888432" cy="276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Пользователь\Desktop\Новая папка (2)\20181009_104842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56"/>
          <a:stretch/>
        </p:blipFill>
        <p:spPr bwMode="auto">
          <a:xfrm>
            <a:off x="3779912" y="2852936"/>
            <a:ext cx="5139258" cy="31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4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 Ученик 7 класса </a:t>
            </a:r>
            <a:r>
              <a:rPr lang="ru-RU" sz="1400" dirty="0" err="1" smtClean="0"/>
              <a:t>Полиневский</a:t>
            </a:r>
            <a:r>
              <a:rPr lang="ru-RU" sz="1400" dirty="0" smtClean="0"/>
              <a:t> Вадим у токарного станка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400" dirty="0" smtClean="0"/>
              <a:t>Ученику 11 класса Фомину Алексею можно доверить и сверлильный станок</a:t>
            </a: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2916979" cy="44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1822" y="2382759"/>
            <a:ext cx="4680519" cy="302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07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7056784" cy="1143000"/>
          </a:xfrm>
        </p:spPr>
        <p:txBody>
          <a:bodyPr/>
          <a:lstStyle/>
          <a:p>
            <a:pPr algn="l"/>
            <a:r>
              <a:rPr lang="ru-RU" sz="3600" dirty="0" smtClean="0"/>
              <a:t>Работа над проектом </a:t>
            </a:r>
            <a:br>
              <a:rPr lang="ru-RU" sz="3600" dirty="0" smtClean="0"/>
            </a:br>
            <a:r>
              <a:rPr lang="ru-RU" sz="3600" dirty="0" smtClean="0"/>
              <a:t>« Кухонный набор»</a:t>
            </a:r>
            <a:endParaRPr lang="ru-RU" sz="36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701738" cy="339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680520" cy="31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05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</TotalTime>
  <Words>135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Работаю над  проблемой:</vt:lpstr>
      <vt:lpstr>     а) методы, используемые  на уроке, должны соответствовать его целям и содержанию, уровню подготовленности учащихся;  б) урок должен быть оснащен  соответствующими  наглядными пособиями. Наглядность целесообразно использовать не только в качестве  иллюстрации, но и как источник  новых знаний,  средства повышения познавательной активности учащихся;  в) важно осуществить индивидуальный подход к учащимся;  г) при формировании  профессиональных знаний, умений и навыков добиваться того, чтобы ученики проявляли  настойчивость  в учении и труде.  Для развития творческого  потенциала учащихся применяются поисковые, проблемные методы, а главное  -   проектный метод обучения. </vt:lpstr>
      <vt:lpstr>Технология изготовления подставки для карандашей « Ёжик»</vt:lpstr>
      <vt:lpstr>Изготовление подставки для ножниц « Птичка»</vt:lpstr>
      <vt:lpstr>Слайд 6</vt:lpstr>
      <vt:lpstr>Изготовление щётки из грубых нитей</vt:lpstr>
      <vt:lpstr>Слайд 8</vt:lpstr>
      <vt:lpstr>Работа над проектом  « Кухонный набор»</vt:lpstr>
      <vt:lpstr>     Работа  « Разделочная доска»,     роспись гуашью. Выполнила ученица 11 класса Кузина Елена </vt:lpstr>
      <vt:lpstr>Работа девочек  10 класса на уроке технологии</vt:lpstr>
      <vt:lpstr>Ремонт инвентаря для работы на школьном участке</vt:lpstr>
      <vt:lpstr>Работа «Рамка» ученицы 10 класса  Елисеевой Инны  </vt:lpstr>
      <vt:lpstr>Изготовление модели самолёта на кружке « Народные промыслы»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Нина</cp:lastModifiedBy>
  <cp:revision>17</cp:revision>
  <dcterms:created xsi:type="dcterms:W3CDTF">2018-10-09T08:58:26Z</dcterms:created>
  <dcterms:modified xsi:type="dcterms:W3CDTF">2018-10-11T13:41:52Z</dcterms:modified>
</cp:coreProperties>
</file>